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8" r:id="rId9"/>
    <p:sldId id="262" r:id="rId10"/>
    <p:sldId id="264" r:id="rId11"/>
    <p:sldId id="269" r:id="rId12"/>
    <p:sldId id="265" r:id="rId13"/>
    <p:sldId id="266" r:id="rId14"/>
    <p:sldId id="267" r:id="rId15"/>
    <p:sldId id="270" r:id="rId16"/>
    <p:sldId id="271" r:id="rId17"/>
    <p:sldId id="272" r:id="rId18"/>
    <p:sldId id="273" r:id="rId19"/>
    <p:sldId id="274"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CD90A5F-DBB4-4738-BCDC-BC29EA721999}" type="datetimeFigureOut">
              <a:rPr lang="it-IT" smtClean="0"/>
              <a:pPr/>
              <a:t>25/11/2021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89098A-4FBF-43AE-A85A-CDA1500208B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90A5F-DBB4-4738-BCDC-BC29EA721999}" type="datetimeFigureOut">
              <a:rPr lang="it-IT" smtClean="0"/>
              <a:pPr/>
              <a:t>25/11/2021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9098A-4FBF-43AE-A85A-CDA1500208BC}"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836712"/>
            <a:ext cx="7772400" cy="1470025"/>
          </a:xfrm>
        </p:spPr>
        <p:txBody>
          <a:bodyPr/>
          <a:lstStyle/>
          <a:p>
            <a:r>
              <a:rPr lang="it-IT" dirty="0" smtClean="0"/>
              <a:t>Michel de </a:t>
            </a:r>
            <a:r>
              <a:rPr lang="it-IT" dirty="0" err="1" smtClean="0"/>
              <a:t>Montaigne</a:t>
            </a:r>
            <a:endParaRPr lang="it-IT" dirty="0"/>
          </a:p>
        </p:txBody>
      </p:sp>
      <p:pic>
        <p:nvPicPr>
          <p:cNvPr id="12290" name="Picture 2" descr="Risultati immagini per montaigne"/>
          <p:cNvPicPr>
            <a:picLocks noChangeAspect="1" noChangeArrowheads="1"/>
          </p:cNvPicPr>
          <p:nvPr/>
        </p:nvPicPr>
        <p:blipFill>
          <a:blip r:embed="rId2" cstate="print"/>
          <a:srcRect/>
          <a:stretch>
            <a:fillRect/>
          </a:stretch>
        </p:blipFill>
        <p:spPr bwMode="auto">
          <a:xfrm>
            <a:off x="5148064" y="2636912"/>
            <a:ext cx="3096344" cy="3096344"/>
          </a:xfrm>
          <a:prstGeom prst="rect">
            <a:avLst/>
          </a:prstGeom>
          <a:noFill/>
          <a:effectLst>
            <a:innerShdw blurRad="63500" dist="127000" dir="13500000">
              <a:prstClr val="black">
                <a:alpha val="50000"/>
              </a:prstClr>
            </a:innerShdw>
          </a:effectLst>
        </p:spPr>
      </p:pic>
      <p:sp>
        <p:nvSpPr>
          <p:cNvPr id="4" name="CasellaDiTesto 3"/>
          <p:cNvSpPr txBox="1"/>
          <p:nvPr/>
        </p:nvSpPr>
        <p:spPr>
          <a:xfrm>
            <a:off x="395536" y="2852936"/>
            <a:ext cx="3888432" cy="1077218"/>
          </a:xfrm>
          <a:prstGeom prst="rect">
            <a:avLst/>
          </a:prstGeom>
          <a:noFill/>
        </p:spPr>
        <p:txBody>
          <a:bodyPr wrap="square" rtlCol="0">
            <a:spAutoFit/>
          </a:bodyPr>
          <a:lstStyle/>
          <a:p>
            <a:pPr algn="r"/>
            <a:r>
              <a:rPr lang="it-IT" sz="2800" dirty="0" smtClean="0"/>
              <a:t>1533-1592</a:t>
            </a:r>
          </a:p>
          <a:p>
            <a:pPr>
              <a:buFontTx/>
              <a:buChar char="-"/>
            </a:pPr>
            <a:r>
              <a:rPr lang="it-IT" dirty="0" smtClean="0"/>
              <a:t> Francia</a:t>
            </a:r>
          </a:p>
          <a:p>
            <a:pPr>
              <a:buFontTx/>
              <a:buChar char="-"/>
            </a:pPr>
            <a:r>
              <a:rPr lang="it-IT" dirty="0" smtClean="0"/>
              <a:t> epoca delle guerre di religione</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260648"/>
            <a:ext cx="5809604" cy="523220"/>
          </a:xfrm>
          <a:prstGeom prst="rect">
            <a:avLst/>
          </a:prstGeom>
        </p:spPr>
        <p:txBody>
          <a:bodyPr wrap="none">
            <a:spAutoFit/>
          </a:bodyPr>
          <a:lstStyle/>
          <a:p>
            <a:r>
              <a:rPr lang="it-IT" sz="2800" b="1" dirty="0" smtClean="0"/>
              <a:t>Critica all’antropocentrismo</a:t>
            </a:r>
            <a:endParaRPr lang="it-IT" sz="2800" b="1" dirty="0"/>
          </a:p>
        </p:txBody>
      </p:sp>
      <p:sp>
        <p:nvSpPr>
          <p:cNvPr id="3" name="Rettangolo 2"/>
          <p:cNvSpPr/>
          <p:nvPr/>
        </p:nvSpPr>
        <p:spPr>
          <a:xfrm>
            <a:off x="539552" y="980728"/>
            <a:ext cx="8208912" cy="461665"/>
          </a:xfrm>
          <a:prstGeom prst="rect">
            <a:avLst/>
          </a:prstGeom>
        </p:spPr>
        <p:txBody>
          <a:bodyPr wrap="square">
            <a:spAutoFit/>
          </a:bodyPr>
          <a:lstStyle/>
          <a:p>
            <a:pPr algn="ctr"/>
            <a:r>
              <a:rPr lang="it-IT" sz="2400" dirty="0" smtClean="0"/>
              <a:t>Come può l’uomo essere al centro della creazione? </a:t>
            </a:r>
            <a:endParaRPr lang="it-IT" sz="2400" dirty="0"/>
          </a:p>
        </p:txBody>
      </p:sp>
      <p:sp>
        <p:nvSpPr>
          <p:cNvPr id="4" name="Rettangolo 3"/>
          <p:cNvSpPr/>
          <p:nvPr/>
        </p:nvSpPr>
        <p:spPr>
          <a:xfrm>
            <a:off x="539552" y="3068960"/>
            <a:ext cx="6048672" cy="1200329"/>
          </a:xfrm>
          <a:prstGeom prst="rect">
            <a:avLst/>
          </a:prstGeom>
        </p:spPr>
        <p:txBody>
          <a:bodyPr wrap="square">
            <a:spAutoFit/>
          </a:bodyPr>
          <a:lstStyle/>
          <a:p>
            <a:pPr algn="ctr"/>
            <a:r>
              <a:rPr lang="it-IT" sz="2400" dirty="0" smtClean="0"/>
              <a:t>E’ limitato</a:t>
            </a:r>
          </a:p>
          <a:p>
            <a:pPr algn="ctr"/>
            <a:r>
              <a:rPr lang="it-IT" sz="2400" dirty="0" smtClean="0"/>
              <a:t>Fragile</a:t>
            </a:r>
          </a:p>
          <a:p>
            <a:pPr algn="ctr"/>
            <a:r>
              <a:rPr lang="it-IT" sz="2400" dirty="0" smtClean="0"/>
              <a:t>Pieno di difetti</a:t>
            </a:r>
            <a:endParaRPr lang="it-IT" sz="2400" dirty="0"/>
          </a:p>
        </p:txBody>
      </p:sp>
      <p:sp>
        <p:nvSpPr>
          <p:cNvPr id="5" name="Rettangolo 4"/>
          <p:cNvSpPr/>
          <p:nvPr/>
        </p:nvSpPr>
        <p:spPr>
          <a:xfrm>
            <a:off x="6372200" y="1628800"/>
            <a:ext cx="2448272" cy="830997"/>
          </a:xfrm>
          <a:prstGeom prst="rect">
            <a:avLst/>
          </a:prstGeom>
        </p:spPr>
        <p:txBody>
          <a:bodyPr wrap="square">
            <a:spAutoFit/>
          </a:bodyPr>
          <a:lstStyle/>
          <a:p>
            <a:pPr algn="just">
              <a:buFont typeface="Arial" pitchFamily="34" charset="0"/>
              <a:buChar char="•"/>
            </a:pPr>
            <a:r>
              <a:rPr lang="it-IT" sz="2400" dirty="0" smtClean="0"/>
              <a:t> Superiore</a:t>
            </a:r>
          </a:p>
          <a:p>
            <a:pPr algn="just">
              <a:buFont typeface="Arial" pitchFamily="34" charset="0"/>
              <a:buChar char="•"/>
            </a:pPr>
            <a:r>
              <a:rPr lang="it-IT" sz="2400" dirty="0" smtClean="0"/>
              <a:t> Fine e scopo</a:t>
            </a:r>
            <a:endParaRPr lang="it-IT" sz="2400" dirty="0"/>
          </a:p>
        </p:txBody>
      </p:sp>
      <p:cxnSp>
        <p:nvCxnSpPr>
          <p:cNvPr id="7" name="Connettore 4 6"/>
          <p:cNvCxnSpPr/>
          <p:nvPr/>
        </p:nvCxnSpPr>
        <p:spPr>
          <a:xfrm rot="16200000" flipH="1">
            <a:off x="5436096" y="1412776"/>
            <a:ext cx="792088" cy="792088"/>
          </a:xfrm>
          <a:prstGeom prst="bentConnector3">
            <a:avLst>
              <a:gd name="adj1" fmla="val 102473"/>
            </a:avLst>
          </a:prstGeom>
          <a:ln cap="rnd">
            <a:solidFill>
              <a:schemeClr val="tx1"/>
            </a:solidFill>
            <a:headEnd type="oval"/>
            <a:tailEnd type="oval"/>
          </a:ln>
        </p:spPr>
        <p:style>
          <a:lnRef idx="2">
            <a:schemeClr val="accent6"/>
          </a:lnRef>
          <a:fillRef idx="0">
            <a:schemeClr val="accent6"/>
          </a:fillRef>
          <a:effectRef idx="1">
            <a:schemeClr val="accent6"/>
          </a:effectRef>
          <a:fontRef idx="minor">
            <a:schemeClr val="tx1"/>
          </a:fontRef>
        </p:style>
      </p:cxnSp>
      <p:cxnSp>
        <p:nvCxnSpPr>
          <p:cNvPr id="10" name="Connettore 2 9"/>
          <p:cNvCxnSpPr/>
          <p:nvPr/>
        </p:nvCxnSpPr>
        <p:spPr>
          <a:xfrm>
            <a:off x="2555776" y="1412776"/>
            <a:ext cx="720080"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Risultati immagini per antropocentrismo"/>
          <p:cNvPicPr>
            <a:picLocks noChangeAspect="1" noChangeArrowheads="1"/>
          </p:cNvPicPr>
          <p:nvPr/>
        </p:nvPicPr>
        <p:blipFill>
          <a:blip r:embed="rId2" cstate="print"/>
          <a:srcRect/>
          <a:stretch>
            <a:fillRect/>
          </a:stretch>
        </p:blipFill>
        <p:spPr bwMode="auto">
          <a:xfrm>
            <a:off x="5148064" y="3212976"/>
            <a:ext cx="3731568" cy="27986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260648"/>
            <a:ext cx="5809604" cy="523220"/>
          </a:xfrm>
          <a:prstGeom prst="rect">
            <a:avLst/>
          </a:prstGeom>
        </p:spPr>
        <p:txBody>
          <a:bodyPr wrap="none">
            <a:spAutoFit/>
          </a:bodyPr>
          <a:lstStyle/>
          <a:p>
            <a:r>
              <a:rPr lang="it-IT" sz="2800" b="1" dirty="0" smtClean="0"/>
              <a:t>Critica all’antropocentrismo</a:t>
            </a:r>
            <a:endParaRPr lang="it-IT" sz="2800" b="1" dirty="0"/>
          </a:p>
        </p:txBody>
      </p:sp>
      <p:sp>
        <p:nvSpPr>
          <p:cNvPr id="3" name="Rettangolo 2"/>
          <p:cNvSpPr/>
          <p:nvPr/>
        </p:nvSpPr>
        <p:spPr>
          <a:xfrm>
            <a:off x="539552" y="980728"/>
            <a:ext cx="8208912" cy="461665"/>
          </a:xfrm>
          <a:prstGeom prst="rect">
            <a:avLst/>
          </a:prstGeom>
        </p:spPr>
        <p:txBody>
          <a:bodyPr wrap="square">
            <a:spAutoFit/>
          </a:bodyPr>
          <a:lstStyle/>
          <a:p>
            <a:pPr algn="ctr"/>
            <a:r>
              <a:rPr lang="it-IT" sz="2400" dirty="0" smtClean="0"/>
              <a:t>E’ superiore agli altri animali? </a:t>
            </a:r>
            <a:endParaRPr lang="it-IT" sz="2400" dirty="0"/>
          </a:p>
        </p:txBody>
      </p:sp>
      <p:sp>
        <p:nvSpPr>
          <p:cNvPr id="4" name="Rettangolo 3"/>
          <p:cNvSpPr/>
          <p:nvPr/>
        </p:nvSpPr>
        <p:spPr>
          <a:xfrm>
            <a:off x="539552" y="3068960"/>
            <a:ext cx="8208912" cy="1200329"/>
          </a:xfrm>
          <a:prstGeom prst="rect">
            <a:avLst/>
          </a:prstGeom>
        </p:spPr>
        <p:txBody>
          <a:bodyPr wrap="square">
            <a:spAutoFit/>
          </a:bodyPr>
          <a:lstStyle/>
          <a:p>
            <a:pPr algn="r"/>
            <a:r>
              <a:rPr lang="it-IT" sz="2400" b="1" dirty="0" smtClean="0"/>
              <a:t>Non</a:t>
            </a:r>
            <a:r>
              <a:rPr lang="it-IT" sz="2400" dirty="0" smtClean="0"/>
              <a:t> si fanno sopraffare dalle </a:t>
            </a:r>
            <a:r>
              <a:rPr lang="it-IT" sz="2400" dirty="0" smtClean="0">
                <a:solidFill>
                  <a:srgbClr val="FF0000"/>
                </a:solidFill>
                <a:effectLst>
                  <a:outerShdw blurRad="38100" dist="38100" dir="2700000" algn="tl">
                    <a:srgbClr val="000000">
                      <a:alpha val="43137"/>
                    </a:srgbClr>
                  </a:outerShdw>
                </a:effectLst>
              </a:rPr>
              <a:t>passioni</a:t>
            </a:r>
          </a:p>
          <a:p>
            <a:pPr algn="r"/>
            <a:endParaRPr lang="it-IT" sz="2400" dirty="0" smtClean="0"/>
          </a:p>
          <a:p>
            <a:pPr algn="r"/>
            <a:r>
              <a:rPr lang="it-IT" sz="2400" dirty="0" smtClean="0"/>
              <a:t>Seguono l’</a:t>
            </a:r>
            <a:r>
              <a:rPr lang="it-IT" sz="2400" dirty="0" smtClean="0">
                <a:solidFill>
                  <a:srgbClr val="FF0000"/>
                </a:solidFill>
                <a:effectLst>
                  <a:outerShdw blurRad="38100" dist="38100" dir="2700000" algn="tl">
                    <a:srgbClr val="000000">
                      <a:alpha val="43137"/>
                    </a:srgbClr>
                  </a:outerShdw>
                </a:effectLst>
              </a:rPr>
              <a:t>istinto</a:t>
            </a:r>
            <a:r>
              <a:rPr lang="it-IT" sz="2400" dirty="0" smtClean="0"/>
              <a:t>, sanno sempre come comportarsi</a:t>
            </a:r>
            <a:endParaRPr lang="it-IT" sz="2400" dirty="0"/>
          </a:p>
        </p:txBody>
      </p:sp>
      <p:cxnSp>
        <p:nvCxnSpPr>
          <p:cNvPr id="10" name="Connettore 2 9"/>
          <p:cNvCxnSpPr/>
          <p:nvPr/>
        </p:nvCxnSpPr>
        <p:spPr>
          <a:xfrm>
            <a:off x="5940152" y="1484784"/>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059832" y="4365104"/>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539552" y="5445224"/>
            <a:ext cx="8208912" cy="461665"/>
          </a:xfrm>
          <a:prstGeom prst="rect">
            <a:avLst/>
          </a:prstGeom>
        </p:spPr>
        <p:txBody>
          <a:bodyPr wrap="square">
            <a:spAutoFit/>
          </a:bodyPr>
          <a:lstStyle/>
          <a:p>
            <a:pPr algn="ctr"/>
            <a:r>
              <a:rPr lang="it-IT" sz="2400" dirty="0" smtClean="0"/>
              <a:t>E’ così positiva la nostra </a:t>
            </a:r>
            <a:r>
              <a:rPr lang="it-IT" sz="2400" b="1" dirty="0" smtClean="0"/>
              <a:t>RAGIONE</a:t>
            </a:r>
            <a:r>
              <a:rPr lang="it-IT" sz="2400" dirty="0" smtClean="0"/>
              <a:t>?</a:t>
            </a:r>
            <a:endParaRPr lang="it-IT"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5656" y="692696"/>
            <a:ext cx="6336704" cy="5262979"/>
          </a:xfrm>
          <a:prstGeom prst="rect">
            <a:avLst/>
          </a:prstGeom>
        </p:spPr>
        <p:txBody>
          <a:bodyPr wrap="square">
            <a:spAutoFit/>
          </a:bodyPr>
          <a:lstStyle/>
          <a:p>
            <a:pPr algn="just"/>
            <a:r>
              <a:rPr lang="it-IT" sz="2400" dirty="0" smtClean="0"/>
              <a:t>“[…] noi abbiamo, per parte nostra, l’incostanza, l’irresolutezza, il dolore, la superstizione, la preoccupazione per le cose future, per l’aldilà, l’ambizione, l’avarizia, la gelosia, l’invidia, i desideri sregolati, forsennati e indomabili, la guerra, la menzogna, la slealtà, la calunnia e la curiosità. Certo, abbiamo davvero strapagato quella bella ragione di cui ci gloriamo, e quella capacità di giudicare e di conoscere, se l’abbiamo acquistata al prezzo di questo numero infinito di passioni delle quali siamo continuamente preda”</a:t>
            </a:r>
            <a:endParaRPr lang="it-I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1772816"/>
            <a:ext cx="6120680" cy="2246769"/>
          </a:xfrm>
          <a:prstGeom prst="rect">
            <a:avLst/>
          </a:prstGeom>
        </p:spPr>
        <p:txBody>
          <a:bodyPr wrap="square">
            <a:spAutoFit/>
          </a:bodyPr>
          <a:lstStyle/>
          <a:p>
            <a:pPr algn="just"/>
            <a:r>
              <a:rPr lang="it-IT" sz="2800" dirty="0" smtClean="0"/>
              <a:t>“La nostra vita è parte nella follia, parte nella saggezza. Chi ne scrive solo con rispetto e moderazione, ne lascia indietro più della metà”</a:t>
            </a:r>
            <a:endParaRPr lang="it-IT"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980728"/>
            <a:ext cx="3528392"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buFont typeface="Arial" pitchFamily="34" charset="0"/>
              <a:buChar char="•"/>
            </a:pPr>
            <a:r>
              <a:rPr lang="it-IT" sz="2400" dirty="0" smtClean="0"/>
              <a:t> Fragili</a:t>
            </a:r>
          </a:p>
          <a:p>
            <a:pPr algn="just">
              <a:buFont typeface="Arial" pitchFamily="34" charset="0"/>
              <a:buChar char="•"/>
            </a:pPr>
            <a:r>
              <a:rPr lang="it-IT" sz="2400" dirty="0" smtClean="0"/>
              <a:t> Limitati</a:t>
            </a:r>
          </a:p>
          <a:p>
            <a:pPr algn="just">
              <a:buFont typeface="Arial" pitchFamily="34" charset="0"/>
              <a:buChar char="•"/>
            </a:pPr>
            <a:r>
              <a:rPr lang="it-IT" sz="2400" dirty="0" smtClean="0"/>
              <a:t> Preda delle passioni</a:t>
            </a:r>
          </a:p>
          <a:p>
            <a:pPr algn="just">
              <a:buFont typeface="Arial" pitchFamily="34" charset="0"/>
              <a:buChar char="•"/>
            </a:pPr>
            <a:r>
              <a:rPr lang="it-IT" sz="2400" dirty="0" smtClean="0"/>
              <a:t> Contraddittori </a:t>
            </a:r>
            <a:endParaRPr lang="it-IT" sz="2400" dirty="0"/>
          </a:p>
        </p:txBody>
      </p:sp>
      <p:sp>
        <p:nvSpPr>
          <p:cNvPr id="3" name="Rettangolo 2"/>
          <p:cNvSpPr/>
          <p:nvPr/>
        </p:nvSpPr>
        <p:spPr>
          <a:xfrm>
            <a:off x="3491880" y="2204864"/>
            <a:ext cx="129614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it-IT" sz="2400" dirty="0" smtClean="0"/>
              <a:t>eppure</a:t>
            </a:r>
            <a:endParaRPr lang="it-IT" sz="2400" dirty="0"/>
          </a:p>
        </p:txBody>
      </p:sp>
      <p:sp>
        <p:nvSpPr>
          <p:cNvPr id="4" name="Rettangolo 3"/>
          <p:cNvSpPr/>
          <p:nvPr/>
        </p:nvSpPr>
        <p:spPr>
          <a:xfrm>
            <a:off x="5148064" y="908720"/>
            <a:ext cx="3744416" cy="1200329"/>
          </a:xfrm>
          <a:prstGeom prst="rect">
            <a:avLst/>
          </a:prstGeom>
        </p:spPr>
        <p:txBody>
          <a:bodyPr wrap="square">
            <a:spAutoFit/>
          </a:bodyPr>
          <a:lstStyle/>
          <a:p>
            <a:pPr algn="just"/>
            <a:r>
              <a:rPr lang="it-IT" sz="2400" dirty="0" smtClean="0"/>
              <a:t>Ci riteniamo </a:t>
            </a:r>
            <a:r>
              <a:rPr lang="it-IT" sz="2400" b="1" dirty="0" smtClean="0"/>
              <a:t>superiori</a:t>
            </a:r>
            <a:r>
              <a:rPr lang="it-IT" sz="2400" dirty="0" smtClean="0"/>
              <a:t> a tutte le altre creature</a:t>
            </a:r>
          </a:p>
        </p:txBody>
      </p:sp>
      <p:sp>
        <p:nvSpPr>
          <p:cNvPr id="5" name="Rettangolo 4"/>
          <p:cNvSpPr/>
          <p:nvPr/>
        </p:nvSpPr>
        <p:spPr>
          <a:xfrm>
            <a:off x="611560" y="3861048"/>
            <a:ext cx="3312368" cy="1200329"/>
          </a:xfrm>
          <a:prstGeom prst="rect">
            <a:avLst/>
          </a:prstGeom>
        </p:spPr>
        <p:txBody>
          <a:bodyPr wrap="square">
            <a:spAutoFit/>
          </a:bodyPr>
          <a:lstStyle/>
          <a:p>
            <a:pPr algn="just"/>
            <a:r>
              <a:rPr lang="it-IT" sz="2400" dirty="0" smtClean="0"/>
              <a:t>Ci </a:t>
            </a:r>
            <a:r>
              <a:rPr lang="it-IT" sz="2400" b="1" dirty="0" smtClean="0"/>
              <a:t>lodiamo da soli </a:t>
            </a:r>
            <a:r>
              <a:rPr lang="it-IT" sz="2400" dirty="0" smtClean="0"/>
              <a:t>per le nostre straordinarie qualità</a:t>
            </a:r>
          </a:p>
        </p:txBody>
      </p:sp>
      <p:sp>
        <p:nvSpPr>
          <p:cNvPr id="6" name="Rettangolo 5"/>
          <p:cNvSpPr/>
          <p:nvPr/>
        </p:nvSpPr>
        <p:spPr>
          <a:xfrm>
            <a:off x="5076056" y="3429000"/>
            <a:ext cx="3744416" cy="830997"/>
          </a:xfrm>
          <a:prstGeom prst="rect">
            <a:avLst/>
          </a:prstGeom>
        </p:spPr>
        <p:txBody>
          <a:bodyPr wrap="square">
            <a:spAutoFit/>
          </a:bodyPr>
          <a:lstStyle/>
          <a:p>
            <a:pPr algn="just"/>
            <a:r>
              <a:rPr lang="it-IT" sz="2400" dirty="0" smtClean="0"/>
              <a:t>Ci figuriamo tra le stelle, </a:t>
            </a:r>
            <a:r>
              <a:rPr lang="it-IT" sz="2400" b="1" dirty="0" smtClean="0"/>
              <a:t>simili a Dio</a:t>
            </a:r>
            <a:endParaRPr lang="it-IT"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148064" y="4077072"/>
            <a:ext cx="374441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it-IT" sz="2400" dirty="0" smtClean="0"/>
              <a:t>Tra uomo e uomo</a:t>
            </a:r>
          </a:p>
        </p:txBody>
      </p:sp>
      <p:sp>
        <p:nvSpPr>
          <p:cNvPr id="5" name="Rettangolo 4"/>
          <p:cNvSpPr/>
          <p:nvPr/>
        </p:nvSpPr>
        <p:spPr>
          <a:xfrm>
            <a:off x="2123728" y="548680"/>
            <a:ext cx="3960440" cy="1200329"/>
          </a:xfrm>
          <a:prstGeom prst="rect">
            <a:avLst/>
          </a:prstGeom>
        </p:spPr>
        <p:txBody>
          <a:bodyPr wrap="square">
            <a:spAutoFit/>
          </a:bodyPr>
          <a:lstStyle/>
          <a:p>
            <a:pPr algn="ctr"/>
            <a:r>
              <a:rPr lang="it-IT" sz="2400" b="1" dirty="0" smtClean="0"/>
              <a:t>Non ci sono differenze di valore assoluto</a:t>
            </a:r>
          </a:p>
        </p:txBody>
      </p:sp>
      <p:sp>
        <p:nvSpPr>
          <p:cNvPr id="6" name="Rettangolo 5"/>
          <p:cNvSpPr/>
          <p:nvPr/>
        </p:nvSpPr>
        <p:spPr>
          <a:xfrm>
            <a:off x="611560" y="2492896"/>
            <a:ext cx="374441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it-IT" sz="2400" dirty="0" smtClean="0"/>
              <a:t>Tra uomini e animali</a:t>
            </a:r>
            <a:endParaRPr lang="it-IT" sz="2400" b="1" dirty="0"/>
          </a:p>
        </p:txBody>
      </p:sp>
      <p:sp>
        <p:nvSpPr>
          <p:cNvPr id="7" name="Rettangolo 6"/>
          <p:cNvSpPr/>
          <p:nvPr/>
        </p:nvSpPr>
        <p:spPr>
          <a:xfrm>
            <a:off x="251520" y="3573016"/>
            <a:ext cx="4572000" cy="1200329"/>
          </a:xfrm>
          <a:prstGeom prst="rect">
            <a:avLst/>
          </a:prstGeom>
        </p:spPr>
        <p:txBody>
          <a:bodyPr>
            <a:spAutoFit/>
          </a:bodyPr>
          <a:lstStyle/>
          <a:p>
            <a:pPr algn="just"/>
            <a:r>
              <a:rPr lang="it-IT" dirty="0" smtClean="0"/>
              <a:t>“Quando mi diverto con la mia gatta, chi sa se essa non faccia di me il proprio passatempo più di quanto faccia io con lei?”</a:t>
            </a:r>
            <a:endParaRPr lang="it-IT" dirty="0"/>
          </a:p>
        </p:txBody>
      </p:sp>
      <p:sp>
        <p:nvSpPr>
          <p:cNvPr id="8" name="Rettangolo 7"/>
          <p:cNvSpPr/>
          <p:nvPr/>
        </p:nvSpPr>
        <p:spPr>
          <a:xfrm>
            <a:off x="5076056" y="4869160"/>
            <a:ext cx="3816424" cy="923330"/>
          </a:xfrm>
          <a:prstGeom prst="rect">
            <a:avLst/>
          </a:prstGeom>
        </p:spPr>
        <p:txBody>
          <a:bodyPr wrap="square">
            <a:spAutoFit/>
          </a:bodyPr>
          <a:lstStyle/>
          <a:p>
            <a:r>
              <a:rPr lang="it-IT" dirty="0" smtClean="0"/>
              <a:t>D’altra parte, scriveva, “anche sul trono più alto del mondo, si sta seduti sul proprio culo”</a:t>
            </a:r>
            <a:endParaRPr lang="it-IT" dirty="0"/>
          </a:p>
        </p:txBody>
      </p:sp>
      <p:pic>
        <p:nvPicPr>
          <p:cNvPr id="31746" name="Picture 2" descr="Risultati immagini per educare gatto padrone"/>
          <p:cNvPicPr>
            <a:picLocks noChangeAspect="1" noChangeArrowheads="1"/>
          </p:cNvPicPr>
          <p:nvPr/>
        </p:nvPicPr>
        <p:blipFill>
          <a:blip r:embed="rId2" cstate="print"/>
          <a:srcRect/>
          <a:stretch>
            <a:fillRect/>
          </a:stretch>
        </p:blipFill>
        <p:spPr bwMode="auto">
          <a:xfrm>
            <a:off x="1259632" y="4869160"/>
            <a:ext cx="2530252" cy="1685148"/>
          </a:xfrm>
          <a:prstGeom prst="rect">
            <a:avLst/>
          </a:prstGeom>
          <a:noFill/>
        </p:spPr>
      </p:pic>
      <p:pic>
        <p:nvPicPr>
          <p:cNvPr id="31748" name="Picture 4" descr="Risultati immagini per re sul trono"/>
          <p:cNvPicPr>
            <a:picLocks noChangeAspect="1" noChangeArrowheads="1"/>
          </p:cNvPicPr>
          <p:nvPr/>
        </p:nvPicPr>
        <p:blipFill>
          <a:blip r:embed="rId3" cstate="print"/>
          <a:srcRect/>
          <a:stretch>
            <a:fillRect/>
          </a:stretch>
        </p:blipFill>
        <p:spPr bwMode="auto">
          <a:xfrm>
            <a:off x="6588224" y="620688"/>
            <a:ext cx="2019300" cy="32956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60648"/>
            <a:ext cx="8280920" cy="6247864"/>
          </a:xfrm>
          <a:prstGeom prst="rect">
            <a:avLst/>
          </a:prstGeom>
        </p:spPr>
        <p:txBody>
          <a:bodyPr wrap="square">
            <a:spAutoFit/>
          </a:bodyPr>
          <a:lstStyle/>
          <a:p>
            <a:pPr algn="just"/>
            <a:r>
              <a:rPr lang="it-IT" sz="2000" dirty="0" smtClean="0"/>
              <a:t>“È possibile immaginare qualcosa di tanto ridicolo quanto il fatto che questa miserabile e meschina creatura, che non è neppure padrona di se stessa ed è esposta all'ingiuria di tutte le cose, si dica padrona e signora dell’universo, di cui non è in suo potere conoscere la minima parte, tanto meno comandarla? E quel privilegio che si attribuisce, di essere cioè il solo in questa gran fabbrica ad avere la facoltà di riconoscerne la bellezza delle parti, il solo a poter render grazie all'architetto e a tener conto del bilancio del mondo, chi gli ha conferito questo privilegio? [...] La presunzione è la nostra malattia naturale e originaria. La più calamitosa e fragile di tutte le creature è l'uomo, e al tempo stesso la più orgogliosa. Essa si vede e si sente collocata qui, in mezzo al fango e allo sterco del mondo, attaccata e inchiodata alla peggiore, alla più morta e putrida parte dell’universo, all'ultimo piano della casa e al più lontano dalla volta celeste, insieme agli animali della peggiore delle tre condizioni [ossia l’aerea, l’acquatica e la terrestre]; e con l’immaginazione va ponendosi al di sopra del cerchio della luna, e mettendosi il cielo sotto i piedi. </a:t>
            </a:r>
            <a:endParaRPr lang="it-IT"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04664"/>
            <a:ext cx="8136904" cy="6247864"/>
          </a:xfrm>
          <a:prstGeom prst="rect">
            <a:avLst/>
          </a:prstGeom>
        </p:spPr>
        <p:txBody>
          <a:bodyPr wrap="square">
            <a:spAutoFit/>
          </a:bodyPr>
          <a:lstStyle/>
          <a:p>
            <a:pPr algn="just"/>
            <a:r>
              <a:rPr lang="it-IT" sz="2000" dirty="0" smtClean="0"/>
              <a:t>È per la vanità di questa stessa immaginazione che egli si eguaglia a Dio, che si attribuisce le prerogative divine, che trasceglie e separa se stesso dalla folla delle altre creature, fa le parti agli animali suoi fratelli e compagni, e distribuisce loro quella porzione di facoltà e di forze che gli piace. Come può egli conoscere, con la forza della sua intelligenza, i moti interni e segreti degli animali? Da quale confronto tra essi e noi deduce quella bestialità che attribuisce loro? Quando mi trastullo con la mia gatta, chi sa che essa non faccia di me il proprio passatempo più di quanto io faccia con lei? [...] Di fatto, perché un papero non potrebbe dire così: “Tutte le parti dell'universo mi riguardano; la terra mi serve a camminare, il sole a darmi luce, le stelle a ispirarmi i loro influssi; ho tale il vantaggio dai venti, il tal altro dalle acque; non c'è cosa che questa volta celeste guardi con altrettanto favore quanto me; sono il beniamino della natura; non è forse l’uomo che mi nutre, mi alloggia, mi serve? È per me che egli fa seminare e macinare; se mi mangia, così fa l’uomo anche col suo compagno, e così faccio io con i vermi che uccidono e mangiano lui”</a:t>
            </a:r>
            <a:endParaRPr lang="it-IT"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620688"/>
            <a:ext cx="4209807" cy="523220"/>
          </a:xfrm>
          <a:prstGeom prst="rect">
            <a:avLst/>
          </a:prstGeom>
        </p:spPr>
        <p:txBody>
          <a:bodyPr wrap="none">
            <a:spAutoFit/>
          </a:bodyPr>
          <a:lstStyle/>
          <a:p>
            <a:r>
              <a:rPr lang="it-IT" sz="2800" b="1" dirty="0" smtClean="0"/>
              <a:t>Tanti uomini diversi</a:t>
            </a:r>
            <a:endParaRPr lang="it-IT" sz="2800" b="1" dirty="0"/>
          </a:p>
        </p:txBody>
      </p:sp>
      <p:sp>
        <p:nvSpPr>
          <p:cNvPr id="3" name="Rettangolo 2"/>
          <p:cNvSpPr/>
          <p:nvPr/>
        </p:nvSpPr>
        <p:spPr>
          <a:xfrm>
            <a:off x="323528" y="2276872"/>
            <a:ext cx="4536504" cy="1938992"/>
          </a:xfrm>
          <a:prstGeom prst="rect">
            <a:avLst/>
          </a:prstGeom>
        </p:spPr>
        <p:txBody>
          <a:bodyPr wrap="square">
            <a:spAutoFit/>
          </a:bodyPr>
          <a:lstStyle/>
          <a:p>
            <a:pPr algn="just"/>
            <a:r>
              <a:rPr lang="it-IT" sz="2000" dirty="0" smtClean="0"/>
              <a:t>Come possiamo giudicare la validità di un comportamento se l’unico </a:t>
            </a:r>
            <a:r>
              <a:rPr lang="it-IT" sz="2000" b="1" dirty="0" smtClean="0"/>
              <a:t>criterio</a:t>
            </a:r>
            <a:r>
              <a:rPr lang="it-IT" sz="2000" dirty="0" smtClean="0"/>
              <a:t> che sappiamo applicare è rappresentato dal </a:t>
            </a:r>
            <a:r>
              <a:rPr lang="it-IT" sz="2000" b="1" dirty="0" smtClean="0"/>
              <a:t>nostro costume </a:t>
            </a:r>
            <a:r>
              <a:rPr lang="it-IT" sz="2000" dirty="0" smtClean="0"/>
              <a:t>e dalle nostre tradizioni? </a:t>
            </a:r>
            <a:endParaRPr lang="it-IT" sz="2000" dirty="0"/>
          </a:p>
        </p:txBody>
      </p:sp>
      <p:sp>
        <p:nvSpPr>
          <p:cNvPr id="4" name="Rettangolo 3"/>
          <p:cNvSpPr/>
          <p:nvPr/>
        </p:nvSpPr>
        <p:spPr>
          <a:xfrm>
            <a:off x="467544" y="1412776"/>
            <a:ext cx="3672408" cy="707886"/>
          </a:xfrm>
          <a:prstGeom prst="rect">
            <a:avLst/>
          </a:prstGeom>
        </p:spPr>
        <p:txBody>
          <a:bodyPr wrap="square">
            <a:spAutoFit/>
          </a:bodyPr>
          <a:lstStyle/>
          <a:p>
            <a:pPr algn="just"/>
            <a:r>
              <a:rPr lang="it-IT" sz="2000" dirty="0" smtClean="0"/>
              <a:t>Scoperta di un nuovo continente, nuove </a:t>
            </a:r>
            <a:r>
              <a:rPr lang="it-IT" sz="2000" dirty="0" err="1" smtClean="0"/>
              <a:t>culture…</a:t>
            </a:r>
            <a:endParaRPr lang="it-IT" sz="2000" dirty="0"/>
          </a:p>
        </p:txBody>
      </p:sp>
      <p:sp>
        <p:nvSpPr>
          <p:cNvPr id="5" name="Rettangolo arrotondato 4"/>
          <p:cNvSpPr/>
          <p:nvPr/>
        </p:nvSpPr>
        <p:spPr>
          <a:xfrm>
            <a:off x="395536" y="4509120"/>
            <a:ext cx="2664296" cy="1152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VALORI MORALI</a:t>
            </a:r>
            <a:endParaRPr lang="it-IT" dirty="0"/>
          </a:p>
        </p:txBody>
      </p:sp>
      <p:sp>
        <p:nvSpPr>
          <p:cNvPr id="6" name="Rettangolo 5"/>
          <p:cNvSpPr/>
          <p:nvPr/>
        </p:nvSpPr>
        <p:spPr>
          <a:xfrm>
            <a:off x="3419872" y="4005064"/>
            <a:ext cx="5400600"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buFont typeface="Arial" pitchFamily="34" charset="0"/>
              <a:buChar char="•"/>
            </a:pPr>
            <a:r>
              <a:rPr lang="it-IT" sz="2000" dirty="0" smtClean="0"/>
              <a:t> Sono frutto della </a:t>
            </a:r>
            <a:r>
              <a:rPr lang="it-IT" sz="2000" b="1" dirty="0" smtClean="0"/>
              <a:t>storia</a:t>
            </a:r>
          </a:p>
          <a:p>
            <a:pPr algn="just">
              <a:buFont typeface="Arial" pitchFamily="34" charset="0"/>
              <a:buChar char="•"/>
            </a:pPr>
            <a:r>
              <a:rPr lang="it-IT" sz="2000" dirty="0" smtClean="0"/>
              <a:t> </a:t>
            </a:r>
            <a:r>
              <a:rPr lang="it-IT" sz="2000" b="1" dirty="0" smtClean="0"/>
              <a:t>Abitudini</a:t>
            </a:r>
            <a:r>
              <a:rPr lang="it-IT" sz="2000" dirty="0" smtClean="0"/>
              <a:t> apprese</a:t>
            </a:r>
          </a:p>
          <a:p>
            <a:pPr algn="just">
              <a:buFont typeface="Arial" pitchFamily="34" charset="0"/>
              <a:buChar char="•"/>
            </a:pPr>
            <a:r>
              <a:rPr lang="it-IT" sz="2000" dirty="0" smtClean="0"/>
              <a:t> Certi e </a:t>
            </a:r>
            <a:r>
              <a:rPr lang="it-IT" sz="2000" dirty="0" err="1" smtClean="0"/>
              <a:t>veri…</a:t>
            </a:r>
            <a:r>
              <a:rPr lang="it-IT" sz="2000" dirty="0" smtClean="0"/>
              <a:t> solo perché vi siamo </a:t>
            </a:r>
            <a:r>
              <a:rPr lang="it-IT" sz="2000" b="1" dirty="0" smtClean="0"/>
              <a:t>immersi</a:t>
            </a:r>
            <a:r>
              <a:rPr lang="it-IT" sz="2000" dirty="0" smtClean="0"/>
              <a:t> (diventano così </a:t>
            </a:r>
            <a:r>
              <a:rPr lang="it-IT" sz="2000" b="1" dirty="0" smtClean="0"/>
              <a:t>naturali</a:t>
            </a:r>
            <a:r>
              <a:rPr lang="it-IT" sz="2000" dirty="0" smtClean="0"/>
              <a:t> e </a:t>
            </a:r>
            <a:r>
              <a:rPr lang="it-IT" sz="2000" b="1" dirty="0" smtClean="0"/>
              <a:t>ragionevoli</a:t>
            </a:r>
            <a:r>
              <a:rPr lang="it-IT" sz="2000" dirty="0" smtClean="0"/>
              <a:t>)</a:t>
            </a:r>
          </a:p>
          <a:p>
            <a:pPr algn="just">
              <a:buFont typeface="Arial" pitchFamily="34" charset="0"/>
              <a:buChar char="•"/>
            </a:pPr>
            <a:r>
              <a:rPr lang="it-IT" sz="2000" dirty="0" smtClean="0"/>
              <a:t> La ragione non ci può indicare una via: tutto varia col tempo e con le circostanze</a:t>
            </a:r>
            <a:endParaRPr lang="it-IT" sz="2000" dirty="0"/>
          </a:p>
        </p:txBody>
      </p:sp>
      <p:pic>
        <p:nvPicPr>
          <p:cNvPr id="28674" name="Picture 2" descr="Risultati immagini per cannibali"/>
          <p:cNvPicPr>
            <a:picLocks noChangeAspect="1" noChangeArrowheads="1"/>
          </p:cNvPicPr>
          <p:nvPr/>
        </p:nvPicPr>
        <p:blipFill>
          <a:blip r:embed="rId2" cstate="print"/>
          <a:srcRect/>
          <a:stretch>
            <a:fillRect/>
          </a:stretch>
        </p:blipFill>
        <p:spPr bwMode="auto">
          <a:xfrm>
            <a:off x="5076056" y="764704"/>
            <a:ext cx="3800423" cy="27363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60648"/>
            <a:ext cx="8568952" cy="5909310"/>
          </a:xfrm>
          <a:prstGeom prst="rect">
            <a:avLst/>
          </a:prstGeom>
        </p:spPr>
        <p:txBody>
          <a:bodyPr wrap="square">
            <a:spAutoFit/>
          </a:bodyPr>
          <a:lstStyle/>
          <a:p>
            <a:pPr algn="just"/>
            <a:r>
              <a:rPr lang="it-IT" dirty="0" smtClean="0"/>
              <a:t>“Ora mi sembra, per tornare al mio discorso, che in quel popolo non vi sia nulla di barbaro e di selvaggio, a quanto me ne hanno riferito, se non che ognuno chiama barbarie quello che non è nei suoi usi; sembra infatti che noi non abbiamo altro punto di riferimento per la verità e la ragione che l'esempio e l’idea delle opinioni e degli usi del paese in cui siamo. Ivi è sempre la perfetta religione, il perfetto governo, l’uso perfetto e compiuto di ogni cosa. Essi sono selvaggi allo stesso modo in cui noi chiamiamo selvatici i frutti che la natura ha prodotto da sé nel suo naturale sviluppo: laddove, in verità, sono quelli che col nostro artificio abbiamo alterati e distorti dall'ordine generale che dovremmo piuttosto chiamare selvatici. [</a:t>
            </a:r>
            <a:r>
              <a:rPr lang="it-IT" dirty="0" err="1" smtClean="0"/>
              <a:t>Montaigne</a:t>
            </a:r>
            <a:r>
              <a:rPr lang="it-IT" dirty="0" smtClean="0"/>
              <a:t> poi racconta di un popolo “selvaggio” che usava mangiare i propri nemici] Non mi rammarico che noi rileviamo il barbarico orrore che c'è in tale modo di fare, ma piuttosto del fatto che, pur giudicando le loro colpe, siamo tanto ciechi riguardo alle nostre. Penso che ci sia più barbarie nel mangiare un uomo vivo che nel mangiarlo morto, nel lacerare con supplizi e martiri un corpo ancora sensibile, farlo arrostire a poco a poco, farlo mordere e dilaniare dai cani e dai porci (come abbiamo non solo letto, ma visto recentemente, non fra antichi nemici, ma fra vicini e concittadini e, quel che è peggio, sotto il pretesto della pietà religiosa), che nell'arrostirlo e mangiarlo dopo che è morto”.</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692696"/>
            <a:ext cx="5472608" cy="5256584"/>
          </a:xfrm>
        </p:spPr>
        <p:txBody>
          <a:bodyPr>
            <a:normAutofit lnSpcReduction="10000"/>
          </a:bodyPr>
          <a:lstStyle/>
          <a:p>
            <a:pPr algn="just"/>
            <a:endParaRPr lang="it-IT" sz="1800" dirty="0" smtClean="0">
              <a:solidFill>
                <a:schemeClr val="tx1"/>
              </a:solidFill>
            </a:endParaRPr>
          </a:p>
          <a:p>
            <a:pPr algn="just"/>
            <a:r>
              <a:rPr lang="it-IT" sz="2400" dirty="0" smtClean="0">
                <a:solidFill>
                  <a:schemeClr val="tx1"/>
                </a:solidFill>
              </a:rPr>
              <a:t>Famiglia di </a:t>
            </a:r>
            <a:r>
              <a:rPr lang="it-IT" sz="2400" b="1" dirty="0" smtClean="0">
                <a:solidFill>
                  <a:srgbClr val="FF0000"/>
                </a:solidFill>
                <a:effectLst>
                  <a:outerShdw blurRad="38100" dist="38100" dir="2700000" algn="tl">
                    <a:srgbClr val="000000">
                      <a:alpha val="43137"/>
                    </a:srgbClr>
                  </a:outerShdw>
                </a:effectLst>
              </a:rPr>
              <a:t>Bordeaux</a:t>
            </a:r>
            <a:r>
              <a:rPr lang="it-IT" sz="2400" dirty="0" smtClean="0">
                <a:solidFill>
                  <a:schemeClr val="tx1"/>
                </a:solidFill>
              </a:rPr>
              <a:t> nobilitata da un paio di generazioni </a:t>
            </a:r>
            <a:r>
              <a:rPr lang="it-IT" sz="1800" dirty="0" smtClean="0">
                <a:solidFill>
                  <a:schemeClr val="tx1"/>
                </a:solidFill>
              </a:rPr>
              <a:t>(qui a fianco la torre del suo castello). </a:t>
            </a:r>
            <a:endParaRPr lang="it-IT" sz="1800" dirty="0">
              <a:solidFill>
                <a:schemeClr val="tx1"/>
              </a:solidFill>
            </a:endParaRPr>
          </a:p>
          <a:p>
            <a:pPr algn="just"/>
            <a:endParaRPr lang="it-IT" sz="2400" dirty="0" smtClean="0">
              <a:solidFill>
                <a:schemeClr val="tx1"/>
              </a:solidFill>
            </a:endParaRPr>
          </a:p>
          <a:p>
            <a:pPr algn="just"/>
            <a:r>
              <a:rPr lang="it-IT" sz="2400" dirty="0" smtClean="0">
                <a:solidFill>
                  <a:schemeClr val="tx1"/>
                </a:solidFill>
              </a:rPr>
              <a:t>Grande passione per i libri: dopo 13 anni come </a:t>
            </a:r>
            <a:r>
              <a:rPr lang="it-IT" sz="2400" b="1" dirty="0" smtClean="0">
                <a:solidFill>
                  <a:schemeClr val="tx1"/>
                </a:solidFill>
              </a:rPr>
              <a:t>consigliere al </a:t>
            </a:r>
            <a:r>
              <a:rPr lang="it-IT" sz="2400" b="1" dirty="0" smtClean="0">
                <a:solidFill>
                  <a:srgbClr val="FF0000"/>
                </a:solidFill>
                <a:effectLst>
                  <a:outerShdw blurRad="38100" dist="38100" dir="2700000" algn="tl">
                    <a:srgbClr val="000000">
                      <a:alpha val="43137"/>
                    </a:srgbClr>
                  </a:outerShdw>
                </a:effectLst>
              </a:rPr>
              <a:t>Parlamento</a:t>
            </a:r>
            <a:r>
              <a:rPr lang="it-IT" sz="2400" dirty="0" smtClean="0">
                <a:solidFill>
                  <a:schemeClr val="tx1"/>
                </a:solidFill>
              </a:rPr>
              <a:t> di Bordeaux, si ritira qui, nella sua biblioteca, con l’intenzione di dedicarsi comple-tamente alla lettura e alla scrittura. </a:t>
            </a:r>
          </a:p>
          <a:p>
            <a:pPr algn="just"/>
            <a:endParaRPr lang="it-IT" sz="2400" dirty="0" smtClean="0">
              <a:solidFill>
                <a:schemeClr val="tx1"/>
              </a:solidFill>
            </a:endParaRPr>
          </a:p>
          <a:p>
            <a:pPr algn="just"/>
            <a:r>
              <a:rPr lang="it-IT" sz="2400" dirty="0" smtClean="0">
                <a:solidFill>
                  <a:schemeClr val="tx1"/>
                </a:solidFill>
              </a:rPr>
              <a:t>Scrive un’opera a </a:t>
            </a:r>
            <a:r>
              <a:rPr lang="it-IT" sz="2400" b="1" dirty="0" smtClean="0">
                <a:solidFill>
                  <a:schemeClr val="tx1"/>
                </a:solidFill>
              </a:rPr>
              <a:t>carattere autobiografico</a:t>
            </a:r>
            <a:r>
              <a:rPr lang="it-IT" sz="2400" dirty="0" smtClean="0">
                <a:solidFill>
                  <a:schemeClr val="tx1"/>
                </a:solidFill>
              </a:rPr>
              <a:t>: i “</a:t>
            </a:r>
            <a:r>
              <a:rPr lang="it-IT" sz="2400" dirty="0" smtClean="0">
                <a:solidFill>
                  <a:srgbClr val="FF0000"/>
                </a:solidFill>
                <a:effectLst>
                  <a:outerShdw blurRad="38100" dist="38100" dir="2700000" algn="tl">
                    <a:srgbClr val="000000">
                      <a:alpha val="43137"/>
                    </a:srgbClr>
                  </a:outerShdw>
                </a:effectLst>
              </a:rPr>
              <a:t>Saggi</a:t>
            </a:r>
            <a:r>
              <a:rPr lang="it-IT" sz="2400" dirty="0" smtClean="0">
                <a:solidFill>
                  <a:schemeClr val="tx1"/>
                </a:solidFill>
              </a:rPr>
              <a:t>”. </a:t>
            </a:r>
          </a:p>
          <a:p>
            <a:pPr algn="just"/>
            <a:endParaRPr lang="it-IT" sz="1800" dirty="0" smtClean="0">
              <a:solidFill>
                <a:schemeClr val="tx1"/>
              </a:solidFill>
            </a:endParaRPr>
          </a:p>
        </p:txBody>
      </p:sp>
      <p:pic>
        <p:nvPicPr>
          <p:cNvPr id="1026" name="Picture 2" descr="Risultati immagini per castello montaigne"/>
          <p:cNvPicPr>
            <a:picLocks noChangeAspect="1" noChangeArrowheads="1"/>
          </p:cNvPicPr>
          <p:nvPr/>
        </p:nvPicPr>
        <p:blipFill>
          <a:blip r:embed="rId2" cstate="print"/>
          <a:srcRect/>
          <a:stretch>
            <a:fillRect/>
          </a:stretch>
        </p:blipFill>
        <p:spPr bwMode="auto">
          <a:xfrm>
            <a:off x="6372200" y="404664"/>
            <a:ext cx="2430270" cy="3240360"/>
          </a:xfrm>
          <a:prstGeom prst="rect">
            <a:avLst/>
          </a:prstGeom>
          <a:ln>
            <a:noFill/>
          </a:ln>
          <a:effectLst>
            <a:outerShdw blurRad="292100" dist="139700" dir="2700000" algn="tl" rotWithShape="0">
              <a:srgbClr val="333333">
                <a:alpha val="65000"/>
              </a:srgbClr>
            </a:outerShdw>
          </a:effectLst>
        </p:spPr>
      </p:pic>
      <p:pic>
        <p:nvPicPr>
          <p:cNvPr id="6146" name="Picture 2" descr="Risultati immagini per saggi montaigne"/>
          <p:cNvPicPr>
            <a:picLocks noChangeAspect="1" noChangeArrowheads="1"/>
          </p:cNvPicPr>
          <p:nvPr/>
        </p:nvPicPr>
        <p:blipFill>
          <a:blip r:embed="rId3" cstate="print"/>
          <a:srcRect/>
          <a:stretch>
            <a:fillRect/>
          </a:stretch>
        </p:blipFill>
        <p:spPr bwMode="auto">
          <a:xfrm>
            <a:off x="6804248" y="3933056"/>
            <a:ext cx="1622498" cy="2520280"/>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magine correlata"/>
          <p:cNvPicPr>
            <a:picLocks noChangeAspect="1" noChangeArrowheads="1"/>
          </p:cNvPicPr>
          <p:nvPr/>
        </p:nvPicPr>
        <p:blipFill>
          <a:blip r:embed="rId2" cstate="print"/>
          <a:srcRect/>
          <a:stretch>
            <a:fillRect/>
          </a:stretch>
        </p:blipFill>
        <p:spPr bwMode="auto">
          <a:xfrm>
            <a:off x="4427984" y="188640"/>
            <a:ext cx="3396739" cy="2263684"/>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467544" y="2610683"/>
            <a:ext cx="8461448" cy="3970318"/>
          </a:xfrm>
          <a:prstGeom prst="rect">
            <a:avLst/>
          </a:prstGeom>
        </p:spPr>
        <p:txBody>
          <a:bodyPr wrap="square">
            <a:spAutoFit/>
          </a:bodyPr>
          <a:lstStyle/>
          <a:p>
            <a:pPr algn="just"/>
            <a:r>
              <a:rPr lang="it-IT" dirty="0" smtClean="0"/>
              <a:t>Tutto è troppo complicato perché gli uomini possano comprendere (Ecclesiaste) </a:t>
            </a:r>
          </a:p>
          <a:p>
            <a:pPr algn="just"/>
            <a:endParaRPr lang="it-IT" dirty="0" smtClean="0"/>
          </a:p>
          <a:p>
            <a:pPr algn="just"/>
            <a:r>
              <a:rPr lang="it-IT" dirty="0" smtClean="0"/>
              <a:t>Non vi è nulla di certo fuorché l’incertezza, nulla di più disgraziato e orgoglioso dell’uomo (Plinio)</a:t>
            </a:r>
          </a:p>
          <a:p>
            <a:pPr algn="just"/>
            <a:endParaRPr lang="it-IT" dirty="0" smtClean="0"/>
          </a:p>
          <a:p>
            <a:r>
              <a:rPr lang="it-IT" dirty="0" smtClean="0"/>
              <a:t>Tutte queste cose, con il cielo e la terra e il mare, non sono nulla a paragone della somma totale di tutte le somme (Lucrezio)</a:t>
            </a:r>
          </a:p>
          <a:p>
            <a:endParaRPr lang="it-IT" dirty="0" smtClean="0"/>
          </a:p>
          <a:p>
            <a:r>
              <a:rPr lang="it-IT" dirty="0" smtClean="0"/>
              <a:t>Non comprendo (Sesto Empirico)</a:t>
            </a:r>
          </a:p>
          <a:p>
            <a:endParaRPr lang="it-IT" dirty="0" smtClean="0"/>
          </a:p>
          <a:p>
            <a:r>
              <a:rPr lang="it-IT" dirty="0" smtClean="0"/>
              <a:t>Dio non vuole che altri sappia al di fuori di lui (Erodoto)</a:t>
            </a:r>
          </a:p>
          <a:p>
            <a:endParaRPr lang="it-IT" dirty="0" smtClean="0"/>
          </a:p>
          <a:p>
            <a:r>
              <a:rPr lang="it-IT" dirty="0" smtClean="0"/>
              <a:t>La vita più dolce è non pensare a niente (Sofocle)</a:t>
            </a:r>
          </a:p>
        </p:txBody>
      </p:sp>
      <p:sp>
        <p:nvSpPr>
          <p:cNvPr id="6" name="Rettangolo 5"/>
          <p:cNvSpPr/>
          <p:nvPr/>
        </p:nvSpPr>
        <p:spPr>
          <a:xfrm rot="20161692">
            <a:off x="703316" y="1169030"/>
            <a:ext cx="3312368" cy="646331"/>
          </a:xfrm>
          <a:prstGeom prst="rect">
            <a:avLst/>
          </a:prstGeom>
        </p:spPr>
        <p:txBody>
          <a:bodyPr wrap="square">
            <a:spAutoFit/>
          </a:bodyPr>
          <a:lstStyle/>
          <a:p>
            <a:pPr algn="ctr"/>
            <a:r>
              <a:rPr lang="it-IT" b="1" dirty="0" smtClean="0"/>
              <a:t>57 brevi sentenze incise nelle travi di legno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1840" y="1628800"/>
            <a:ext cx="5688632" cy="4154984"/>
          </a:xfrm>
          <a:prstGeom prst="rect">
            <a:avLst/>
          </a:prstGeom>
        </p:spPr>
        <p:txBody>
          <a:bodyPr wrap="square">
            <a:spAutoFit/>
          </a:bodyPr>
          <a:lstStyle/>
          <a:p>
            <a:pPr algn="ctr"/>
            <a:r>
              <a:rPr lang="it-IT" sz="2400" b="1" dirty="0" smtClean="0">
                <a:effectLst>
                  <a:outerShdw blurRad="38100" dist="38100" dir="2700000" algn="tl">
                    <a:srgbClr val="000000">
                      <a:alpha val="43137"/>
                    </a:srgbClr>
                  </a:outerShdw>
                </a:effectLst>
              </a:rPr>
              <a:t>E’ un essere </a:t>
            </a:r>
            <a:r>
              <a:rPr lang="it-IT" sz="2400" b="1" dirty="0" smtClean="0">
                <a:solidFill>
                  <a:srgbClr val="FF0000"/>
                </a:solidFill>
                <a:effectLst>
                  <a:outerShdw blurRad="38100" dist="38100" dir="2700000" algn="tl">
                    <a:srgbClr val="000000">
                      <a:alpha val="43137"/>
                    </a:srgbClr>
                  </a:outerShdw>
                </a:effectLst>
              </a:rPr>
              <a:t>privo di certezze</a:t>
            </a:r>
            <a:endParaRPr lang="it-IT" sz="2400" dirty="0" smtClean="0">
              <a:solidFill>
                <a:srgbClr val="FF0000"/>
              </a:solidFill>
            </a:endParaRPr>
          </a:p>
          <a:p>
            <a:endParaRPr lang="it-IT" sz="2400" dirty="0" smtClean="0"/>
          </a:p>
          <a:p>
            <a:pPr algn="just"/>
            <a:r>
              <a:rPr lang="it-IT" sz="2400" dirty="0" smtClean="0"/>
              <a:t>Siamo </a:t>
            </a:r>
            <a:r>
              <a:rPr lang="it-IT" sz="2400" b="1" dirty="0" smtClean="0"/>
              <a:t>deboli</a:t>
            </a:r>
            <a:r>
              <a:rPr lang="it-IT" sz="2400" dirty="0" smtClean="0"/>
              <a:t>, ondeggiamo continuamente tra opinioni diverse. </a:t>
            </a:r>
          </a:p>
          <a:p>
            <a:pPr algn="just"/>
            <a:endParaRPr lang="it-IT" sz="2400" dirty="0" smtClean="0"/>
          </a:p>
          <a:p>
            <a:pPr algn="just">
              <a:buFont typeface="Arial" pitchFamily="34" charset="0"/>
              <a:buChar char="•"/>
            </a:pPr>
            <a:r>
              <a:rPr lang="it-IT" sz="2400" dirty="0" smtClean="0"/>
              <a:t> siamo </a:t>
            </a:r>
            <a:r>
              <a:rPr lang="it-IT" sz="2400" b="1" dirty="0" smtClean="0"/>
              <a:t>volubili</a:t>
            </a:r>
            <a:r>
              <a:rPr lang="it-IT" sz="2400" dirty="0" smtClean="0"/>
              <a:t>, cambiamo continuamente idea </a:t>
            </a:r>
          </a:p>
          <a:p>
            <a:pPr algn="just">
              <a:buFont typeface="Arial" pitchFamily="34" charset="0"/>
              <a:buChar char="•"/>
            </a:pPr>
            <a:endParaRPr lang="it-IT" sz="2400" dirty="0" smtClean="0"/>
          </a:p>
          <a:p>
            <a:pPr algn="just">
              <a:buFont typeface="Arial" pitchFamily="34" charset="0"/>
              <a:buChar char="•"/>
            </a:pPr>
            <a:r>
              <a:rPr lang="it-IT" sz="2400" dirty="0" smtClean="0"/>
              <a:t> Ciò che pensiamo dipende dalle circostanze: </a:t>
            </a:r>
            <a:r>
              <a:rPr lang="it-IT" sz="2400" b="1" dirty="0" smtClean="0"/>
              <a:t>le circostanze ci governano</a:t>
            </a:r>
            <a:endParaRPr lang="it-IT" sz="2400" b="1" dirty="0"/>
          </a:p>
        </p:txBody>
      </p:sp>
      <p:sp>
        <p:nvSpPr>
          <p:cNvPr id="3" name="Titolo 1"/>
          <p:cNvSpPr txBox="1">
            <a:spLocks/>
          </p:cNvSpPr>
          <p:nvPr/>
        </p:nvSpPr>
        <p:spPr>
          <a:xfrm>
            <a:off x="827584" y="476672"/>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L’uomo</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Risultati immagini per foglia vento"/>
          <p:cNvPicPr>
            <a:picLocks noChangeAspect="1" noChangeArrowheads="1"/>
          </p:cNvPicPr>
          <p:nvPr/>
        </p:nvPicPr>
        <p:blipFill>
          <a:blip r:embed="rId2" cstate="print"/>
          <a:srcRect/>
          <a:stretch>
            <a:fillRect/>
          </a:stretch>
        </p:blipFill>
        <p:spPr bwMode="auto">
          <a:xfrm>
            <a:off x="395536" y="188640"/>
            <a:ext cx="2098204" cy="2098204"/>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rot="18973501">
            <a:off x="-181707" y="3755911"/>
            <a:ext cx="3605846" cy="923330"/>
          </a:xfrm>
          <a:prstGeom prst="rect">
            <a:avLst/>
          </a:prstGeom>
        </p:spPr>
        <p:txBody>
          <a:bodyPr wrap="square">
            <a:spAutoFit/>
          </a:bodyPr>
          <a:lstStyle/>
          <a:p>
            <a:r>
              <a:rPr lang="it-IT" dirty="0" smtClean="0"/>
              <a:t>“Noi non andiamo; siamo trasportati, come le cose che galleggiano”</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puzzle pezzo"/>
          <p:cNvPicPr>
            <a:picLocks noChangeAspect="1" noChangeArrowheads="1"/>
          </p:cNvPicPr>
          <p:nvPr/>
        </p:nvPicPr>
        <p:blipFill>
          <a:blip r:embed="rId2" cstate="print"/>
          <a:srcRect/>
          <a:stretch>
            <a:fillRect/>
          </a:stretch>
        </p:blipFill>
        <p:spPr bwMode="auto">
          <a:xfrm>
            <a:off x="6372200" y="3140968"/>
            <a:ext cx="2209800" cy="2066925"/>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a:off x="971600" y="548680"/>
            <a:ext cx="7488832" cy="6278642"/>
          </a:xfrm>
          <a:prstGeom prst="rect">
            <a:avLst/>
          </a:prstGeom>
        </p:spPr>
        <p:txBody>
          <a:bodyPr wrap="square">
            <a:spAutoFit/>
          </a:bodyPr>
          <a:lstStyle/>
          <a:p>
            <a:endParaRPr lang="it-IT" sz="2400" dirty="0" smtClean="0"/>
          </a:p>
          <a:p>
            <a:pPr>
              <a:buFont typeface="Arial" pitchFamily="34" charset="0"/>
              <a:buChar char="•"/>
            </a:pPr>
            <a:r>
              <a:rPr lang="it-IT" sz="2400" dirty="0" smtClean="0"/>
              <a:t> Noi siamo come fatti di </a:t>
            </a:r>
            <a:r>
              <a:rPr lang="it-IT" sz="2400" b="1" dirty="0" smtClean="0">
                <a:solidFill>
                  <a:srgbClr val="FF0000"/>
                </a:solidFill>
                <a:effectLst>
                  <a:outerShdw blurRad="38100" dist="38100" dir="2700000" algn="tl">
                    <a:srgbClr val="000000">
                      <a:alpha val="43137"/>
                    </a:srgbClr>
                  </a:outerShdw>
                </a:effectLst>
              </a:rPr>
              <a:t>tanti “pezzetti”</a:t>
            </a:r>
            <a:r>
              <a:rPr lang="it-IT" sz="2400" b="1" dirty="0" smtClean="0">
                <a:effectLst>
                  <a:outerShdw blurRad="38100" dist="38100" dir="2700000" algn="tl">
                    <a:srgbClr val="000000">
                      <a:alpha val="43137"/>
                    </a:srgbClr>
                  </a:outerShdw>
                </a:effectLst>
              </a:rPr>
              <a:t> </a:t>
            </a:r>
            <a:r>
              <a:rPr lang="it-IT" sz="2400" dirty="0" smtClean="0"/>
              <a:t>tra loro staccati, che non riescono a incastrarsi perfettamente in una figura dotata di senso unitario. </a:t>
            </a:r>
          </a:p>
          <a:p>
            <a:pPr lvl="1">
              <a:buFont typeface="Wingdings" pitchFamily="2" charset="2"/>
              <a:buChar char="§"/>
            </a:pPr>
            <a:r>
              <a:rPr lang="it-IT" sz="2400" dirty="0" smtClean="0"/>
              <a:t> Siamo </a:t>
            </a:r>
            <a:r>
              <a:rPr lang="it-IT" sz="2400" b="1" dirty="0" smtClean="0"/>
              <a:t>contraddittori</a:t>
            </a:r>
            <a:r>
              <a:rPr lang="it-IT" sz="2400" dirty="0" smtClean="0"/>
              <a:t>, ci contraddiciamo</a:t>
            </a:r>
          </a:p>
          <a:p>
            <a:pPr lvl="2">
              <a:buFont typeface="Wingdings" pitchFamily="2" charset="2"/>
              <a:buChar char="§"/>
            </a:pPr>
            <a:r>
              <a:rPr lang="it-IT" sz="2400" dirty="0" smtClean="0"/>
              <a:t> </a:t>
            </a:r>
            <a:r>
              <a:rPr lang="it-IT" dirty="0" smtClean="0"/>
              <a:t>nel tempo</a:t>
            </a:r>
          </a:p>
          <a:p>
            <a:pPr lvl="2">
              <a:buFont typeface="Wingdings" pitchFamily="2" charset="2"/>
              <a:buChar char="§"/>
            </a:pPr>
            <a:r>
              <a:rPr lang="it-IT" dirty="0" smtClean="0"/>
              <a:t> in un momento determinato</a:t>
            </a:r>
          </a:p>
          <a:p>
            <a:endParaRPr lang="it-IT" sz="2400" dirty="0" smtClean="0"/>
          </a:p>
          <a:p>
            <a:endParaRPr lang="it-IT" sz="2400" dirty="0" smtClean="0"/>
          </a:p>
          <a:p>
            <a:endParaRPr lang="it-IT" sz="2400" dirty="0" smtClean="0"/>
          </a:p>
          <a:p>
            <a:endParaRPr lang="it-IT" sz="2400" dirty="0" smtClean="0"/>
          </a:p>
          <a:p>
            <a:endParaRPr lang="it-IT" sz="2400" dirty="0" smtClean="0"/>
          </a:p>
          <a:p>
            <a:endParaRPr lang="it-IT" sz="2400" dirty="0" smtClean="0"/>
          </a:p>
          <a:p>
            <a:pPr algn="r"/>
            <a:r>
              <a:rPr lang="it-IT" sz="2400" dirty="0" smtClean="0"/>
              <a:t>                                 </a:t>
            </a:r>
            <a:r>
              <a:rPr lang="it-IT" dirty="0" smtClean="0"/>
              <a:t>Siamo divenire, un processo, </a:t>
            </a:r>
          </a:p>
          <a:p>
            <a:pPr algn="r"/>
            <a:r>
              <a:rPr lang="it-IT" dirty="0" smtClean="0"/>
              <a:t>più che essere? (Eraclito)</a:t>
            </a:r>
          </a:p>
          <a:p>
            <a:endParaRPr lang="it-IT" sz="2400" dirty="0" smtClean="0"/>
          </a:p>
        </p:txBody>
      </p:sp>
      <p:sp>
        <p:nvSpPr>
          <p:cNvPr id="4" name="Rettangolo 3"/>
          <p:cNvSpPr/>
          <p:nvPr/>
        </p:nvSpPr>
        <p:spPr>
          <a:xfrm rot="21040266">
            <a:off x="462589" y="4007651"/>
            <a:ext cx="4572000" cy="1200329"/>
          </a:xfrm>
          <a:prstGeom prst="rect">
            <a:avLst/>
          </a:prstGeom>
        </p:spPr>
        <p:txBody>
          <a:bodyPr>
            <a:spAutoFit/>
          </a:bodyPr>
          <a:lstStyle/>
          <a:p>
            <a:r>
              <a:rPr lang="it-IT" dirty="0" smtClean="0"/>
              <a:t>“Forse che mi contraddico? / Benissimo, allora vuol dire che mi contraddico, / (Sono vasto, contengo moltitudini).” (Walt Whitman)</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51720" y="980728"/>
            <a:ext cx="5077031" cy="523220"/>
          </a:xfrm>
          <a:prstGeom prst="rect">
            <a:avLst/>
          </a:prstGeom>
        </p:spPr>
        <p:txBody>
          <a:bodyPr wrap="none">
            <a:spAutoFit/>
          </a:bodyPr>
          <a:lstStyle/>
          <a:p>
            <a:r>
              <a:rPr lang="it-IT" sz="2800" dirty="0" smtClean="0"/>
              <a:t>Il </a:t>
            </a:r>
            <a:r>
              <a:rPr lang="it-IT" sz="2800" b="1" dirty="0" smtClean="0">
                <a:solidFill>
                  <a:srgbClr val="FF0000"/>
                </a:solidFill>
              </a:rPr>
              <a:t>caso</a:t>
            </a:r>
            <a:r>
              <a:rPr lang="it-IT" sz="2800" dirty="0" smtClean="0"/>
              <a:t> ci domina, ci forma</a:t>
            </a:r>
            <a:endParaRPr lang="it-IT" sz="2800" dirty="0"/>
          </a:p>
        </p:txBody>
      </p:sp>
      <p:sp>
        <p:nvSpPr>
          <p:cNvPr id="3" name="CasellaDiTesto 2"/>
          <p:cNvSpPr txBox="1"/>
          <p:nvPr/>
        </p:nvSpPr>
        <p:spPr>
          <a:xfrm>
            <a:off x="899592" y="2564904"/>
            <a:ext cx="6912768" cy="2585323"/>
          </a:xfrm>
          <a:prstGeom prst="rect">
            <a:avLst/>
          </a:prstGeom>
          <a:noFill/>
        </p:spPr>
        <p:txBody>
          <a:bodyPr wrap="square" rtlCol="0">
            <a:spAutoFit/>
          </a:bodyPr>
          <a:lstStyle/>
          <a:p>
            <a:r>
              <a:rPr lang="it-IT" dirty="0" smtClean="0"/>
              <a:t>Se fossi nato altrove?</a:t>
            </a:r>
          </a:p>
          <a:p>
            <a:r>
              <a:rPr lang="it-IT" dirty="0" smtClean="0"/>
              <a:t>Se fossi nato in un altro tempo?</a:t>
            </a:r>
          </a:p>
          <a:p>
            <a:r>
              <a:rPr lang="it-IT" dirty="0" smtClean="0"/>
              <a:t>Se i miei genitori mi avessero trasmesso una cultura e dei valori diversi?</a:t>
            </a:r>
          </a:p>
          <a:p>
            <a:r>
              <a:rPr lang="it-IT" dirty="0" smtClean="0"/>
              <a:t>Se avessi conosciuto altre persone?</a:t>
            </a:r>
          </a:p>
          <a:p>
            <a:r>
              <a:rPr lang="it-IT" dirty="0" smtClean="0"/>
              <a:t>Se mi ammalassi?</a:t>
            </a:r>
          </a:p>
          <a:p>
            <a:r>
              <a:rPr lang="it-IT" dirty="0" smtClean="0"/>
              <a:t>Ecc. ecc.</a:t>
            </a:r>
          </a:p>
          <a:p>
            <a:endParaRPr lang="it-IT" dirty="0" smtClean="0"/>
          </a:p>
          <a:p>
            <a:r>
              <a:rPr lang="it-IT" dirty="0" smtClean="0"/>
              <a:t>… sarei uguale a come sono ora, penserei le stesse cose?</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568952" cy="5755422"/>
          </a:xfrm>
          <a:prstGeom prst="rect">
            <a:avLst/>
          </a:prstGeom>
        </p:spPr>
        <p:txBody>
          <a:bodyPr wrap="square">
            <a:spAutoFit/>
          </a:bodyPr>
          <a:lstStyle/>
          <a:p>
            <a:pPr algn="ctr"/>
            <a:r>
              <a:rPr lang="it-IT" sz="2400" b="1" dirty="0" smtClean="0"/>
              <a:t>Cosa è l’Uomo? </a:t>
            </a:r>
          </a:p>
          <a:p>
            <a:endParaRPr lang="it-IT" sz="2000" b="1" dirty="0" smtClean="0"/>
          </a:p>
          <a:p>
            <a:r>
              <a:rPr lang="it-IT" sz="2000" i="1" dirty="0" smtClean="0"/>
              <a:t>Non si può parlare di </a:t>
            </a:r>
            <a:r>
              <a:rPr lang="it-IT" sz="2000" b="1" i="1" dirty="0" smtClean="0"/>
              <a:t>U</a:t>
            </a:r>
            <a:r>
              <a:rPr lang="it-IT" sz="2000" i="1" dirty="0" smtClean="0"/>
              <a:t>omo in generale, dare un modello ideale di Uomo</a:t>
            </a:r>
            <a:r>
              <a:rPr lang="it-IT" sz="2000" dirty="0" smtClean="0"/>
              <a:t>. </a:t>
            </a:r>
          </a:p>
          <a:p>
            <a:r>
              <a:rPr lang="it-IT" sz="2000" dirty="0" err="1" smtClean="0"/>
              <a:t>Montaigne</a:t>
            </a:r>
            <a:r>
              <a:rPr lang="it-IT" sz="2000" dirty="0" smtClean="0"/>
              <a:t> allora </a:t>
            </a:r>
            <a:r>
              <a:rPr lang="it-IT" sz="2400" b="1" u="sng" dirty="0" smtClean="0">
                <a:solidFill>
                  <a:srgbClr val="FF0000"/>
                </a:solidFill>
              </a:rPr>
              <a:t>prende UN uomo</a:t>
            </a:r>
            <a:r>
              <a:rPr lang="it-IT" sz="2000" dirty="0" smtClean="0"/>
              <a:t>, se stesso, e lo racconta: </a:t>
            </a:r>
            <a:r>
              <a:rPr lang="it-IT" sz="2000" i="1" dirty="0" smtClean="0"/>
              <a:t>“Gli altri formano l’uomo, io lo descrivo”</a:t>
            </a:r>
          </a:p>
          <a:p>
            <a:endParaRPr lang="it-IT" sz="2000" dirty="0" smtClean="0"/>
          </a:p>
          <a:p>
            <a:pPr algn="ctr"/>
            <a:r>
              <a:rPr lang="it-IT" sz="2000" b="1" u="sng" dirty="0" smtClean="0">
                <a:effectLst>
                  <a:outerShdw blurRad="38100" dist="38100" dir="2700000" algn="tl">
                    <a:srgbClr val="000000">
                      <a:alpha val="43137"/>
                    </a:srgbClr>
                  </a:outerShdw>
                </a:effectLst>
              </a:rPr>
              <a:t>SAGGI</a:t>
            </a:r>
            <a:r>
              <a:rPr lang="it-IT" sz="2000" dirty="0" smtClean="0"/>
              <a:t> </a:t>
            </a:r>
            <a:r>
              <a:rPr lang="it-IT" sz="2000" dirty="0" smtClean="0">
                <a:sym typeface="Wingdings" pitchFamily="2" charset="2"/>
              </a:rPr>
              <a:t> </a:t>
            </a:r>
            <a:r>
              <a:rPr lang="it-IT" sz="2000" dirty="0" smtClean="0"/>
              <a:t>da “saggiare”, cioè “provare, testare, assaggiare, sperimentare” </a:t>
            </a:r>
          </a:p>
          <a:p>
            <a:endParaRPr lang="it-IT" sz="2000" dirty="0" smtClean="0"/>
          </a:p>
          <a:p>
            <a:pPr algn="ctr"/>
            <a:r>
              <a:rPr lang="it-IT" sz="2000" dirty="0" smtClean="0"/>
              <a:t>I </a:t>
            </a:r>
            <a:r>
              <a:rPr lang="it-IT" sz="2000" b="1" dirty="0" smtClean="0"/>
              <a:t>107 saggi</a:t>
            </a:r>
          </a:p>
          <a:p>
            <a:pPr algn="just">
              <a:buFont typeface="Arial" pitchFamily="34" charset="0"/>
              <a:buChar char="•"/>
            </a:pPr>
            <a:r>
              <a:rPr lang="it-IT" sz="2000" dirty="0" smtClean="0"/>
              <a:t> descrivono minuziosamente </a:t>
            </a:r>
            <a:r>
              <a:rPr lang="it-IT" sz="2000" b="1" dirty="0" smtClean="0"/>
              <a:t>la vita e i pensieri </a:t>
            </a:r>
            <a:r>
              <a:rPr lang="it-IT" sz="2000" dirty="0" smtClean="0"/>
              <a:t>di </a:t>
            </a:r>
            <a:r>
              <a:rPr lang="it-IT" sz="2000" dirty="0" err="1" smtClean="0"/>
              <a:t>Montaigne</a:t>
            </a:r>
            <a:r>
              <a:rPr lang="it-IT" sz="2000" dirty="0" smtClean="0"/>
              <a:t>, per </a:t>
            </a:r>
            <a:r>
              <a:rPr lang="it-IT" sz="2000" dirty="0" err="1" smtClean="0"/>
              <a:t>questo…</a:t>
            </a:r>
            <a:endParaRPr lang="it-IT" sz="2000" dirty="0" smtClean="0"/>
          </a:p>
          <a:p>
            <a:pPr algn="just">
              <a:buFont typeface="Arial" pitchFamily="34" charset="0"/>
              <a:buChar char="•"/>
            </a:pPr>
            <a:r>
              <a:rPr lang="it-IT" sz="2000" dirty="0" smtClean="0"/>
              <a:t> affrontano </a:t>
            </a:r>
            <a:r>
              <a:rPr lang="it-IT" sz="2000" b="1" dirty="0" smtClean="0"/>
              <a:t>gli argomenti più disparati</a:t>
            </a:r>
            <a:r>
              <a:rPr lang="it-IT" sz="2000" dirty="0" smtClean="0"/>
              <a:t>: dall’amicizia, all’uso di vestirsi, dalla crudeltà ai cannibali, dall’amore alle carrozze, e così via! </a:t>
            </a:r>
          </a:p>
          <a:p>
            <a:pPr algn="just">
              <a:buFont typeface="Arial" pitchFamily="34" charset="0"/>
              <a:buChar char="•"/>
            </a:pPr>
            <a:r>
              <a:rPr lang="it-IT" sz="2000" dirty="0" smtClean="0"/>
              <a:t> Tutto è analizzato, dalle cose più alte a quelle più basse, perché </a:t>
            </a:r>
            <a:r>
              <a:rPr lang="it-IT" sz="2000" b="1" dirty="0" smtClean="0"/>
              <a:t>tutto fa parte della vita </a:t>
            </a:r>
            <a:r>
              <a:rPr lang="it-IT" sz="2000" dirty="0" smtClean="0"/>
              <a:t>dell’uomo</a:t>
            </a:r>
            <a:endParaRPr lang="it-IT"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32656"/>
            <a:ext cx="8208912" cy="4985980"/>
          </a:xfrm>
          <a:prstGeom prst="rect">
            <a:avLst/>
          </a:prstGeom>
        </p:spPr>
        <p:txBody>
          <a:bodyPr wrap="square">
            <a:spAutoFit/>
          </a:bodyPr>
          <a:lstStyle/>
          <a:p>
            <a:pPr algn="ctr"/>
            <a:r>
              <a:rPr lang="it-IT" sz="2400" dirty="0" smtClean="0"/>
              <a:t>Scrive </a:t>
            </a:r>
            <a:r>
              <a:rPr lang="it-IT" sz="2400" b="1" dirty="0" smtClean="0"/>
              <a:t>107 saggi</a:t>
            </a:r>
          </a:p>
          <a:p>
            <a:pPr algn="just"/>
            <a:r>
              <a:rPr lang="it-IT" sz="2400" dirty="0" smtClean="0"/>
              <a:t>Descrivono minuziosamente </a:t>
            </a:r>
            <a:r>
              <a:rPr lang="it-IT" sz="2400" b="1" dirty="0" smtClean="0"/>
              <a:t>la vita e i pensieri </a:t>
            </a:r>
            <a:r>
              <a:rPr lang="it-IT" sz="2400" dirty="0" smtClean="0"/>
              <a:t>di </a:t>
            </a:r>
            <a:r>
              <a:rPr lang="it-IT" sz="2400" dirty="0" err="1" smtClean="0"/>
              <a:t>Montaigne</a:t>
            </a:r>
            <a:r>
              <a:rPr lang="it-IT" sz="2400" dirty="0" smtClean="0"/>
              <a:t>, per </a:t>
            </a:r>
            <a:r>
              <a:rPr lang="it-IT" sz="2400" dirty="0" err="1" smtClean="0"/>
              <a:t>questo…</a:t>
            </a:r>
            <a:endParaRPr lang="it-IT" sz="2400" dirty="0" smtClean="0"/>
          </a:p>
          <a:p>
            <a:pPr algn="just">
              <a:buFont typeface="Arial" pitchFamily="34" charset="0"/>
              <a:buChar char="•"/>
            </a:pPr>
            <a:endParaRPr lang="it-IT" sz="2400" dirty="0" smtClean="0"/>
          </a:p>
          <a:p>
            <a:pPr algn="just"/>
            <a:r>
              <a:rPr lang="it-IT" sz="2400" dirty="0" smtClean="0"/>
              <a:t>Affrontano </a:t>
            </a:r>
            <a:r>
              <a:rPr lang="it-IT" sz="2400" b="1" dirty="0" smtClean="0"/>
              <a:t>gli argomenti più disparati</a:t>
            </a:r>
            <a:r>
              <a:rPr lang="it-IT" sz="2400" dirty="0" smtClean="0"/>
              <a:t>. </a:t>
            </a:r>
          </a:p>
          <a:p>
            <a:pPr algn="just"/>
            <a:r>
              <a:rPr lang="it-IT" dirty="0" smtClean="0"/>
              <a:t>Alcuni titoli: Della tristezza, I nostri sentimenti vanno oltre noi stessi, Dell’’ozio, Dei bugiardi, Dei pronostici, Della punizione e della codardia, </a:t>
            </a:r>
            <a:r>
              <a:rPr lang="it-IT" dirty="0" err="1" smtClean="0"/>
              <a:t>Filosofiare</a:t>
            </a:r>
            <a:r>
              <a:rPr lang="it-IT" dirty="0" smtClean="0"/>
              <a:t> è imparare a morire, Della forza dell’immaginazione, Dell’uso di vestirsi, Della solitudine, Come piangiamo e ridiamo della stessa cosa, Dei nomi, Dei destrieri, Degli odori, Delle onorificenze, Dei cannibali, Dei pollici, Delle carrozze, Del mentire</a:t>
            </a:r>
            <a:endParaRPr lang="it-IT" sz="2400" dirty="0" smtClean="0"/>
          </a:p>
          <a:p>
            <a:pPr algn="just"/>
            <a:endParaRPr lang="it-IT" sz="2400" dirty="0" smtClean="0"/>
          </a:p>
          <a:p>
            <a:pPr algn="just"/>
            <a:r>
              <a:rPr lang="it-IT" sz="2400" dirty="0" smtClean="0"/>
              <a:t>Tutto è analizzato, dalle cose più alte a quelle più basse, perché </a:t>
            </a:r>
            <a:r>
              <a:rPr lang="it-IT" sz="2400" b="1" dirty="0" smtClean="0"/>
              <a:t>tutto fa parte della vita </a:t>
            </a:r>
            <a:r>
              <a:rPr lang="it-IT" sz="2400" dirty="0" smtClean="0"/>
              <a:t>dell’uomo. </a:t>
            </a:r>
            <a:endParaRPr lang="it-IT" sz="2400" dirty="0"/>
          </a:p>
        </p:txBody>
      </p:sp>
      <p:sp>
        <p:nvSpPr>
          <p:cNvPr id="3" name="Rettangolo 2"/>
          <p:cNvSpPr/>
          <p:nvPr/>
        </p:nvSpPr>
        <p:spPr>
          <a:xfrm>
            <a:off x="395536" y="6021288"/>
            <a:ext cx="8280920" cy="523220"/>
          </a:xfrm>
          <a:prstGeom prst="rect">
            <a:avLst/>
          </a:prstGeom>
        </p:spPr>
        <p:txBody>
          <a:bodyPr wrap="square">
            <a:spAutoFit/>
          </a:bodyPr>
          <a:lstStyle/>
          <a:p>
            <a:r>
              <a:rPr lang="it-IT" sz="2800" dirty="0" smtClean="0"/>
              <a:t>Ogni cosa va valutata </a:t>
            </a:r>
            <a:r>
              <a:rPr lang="it-IT" sz="2800" dirty="0" smtClean="0">
                <a:sym typeface="Wingdings" pitchFamily="2" charset="2"/>
              </a:rPr>
              <a:t> metodo: </a:t>
            </a:r>
            <a:r>
              <a:rPr lang="it-IT" sz="2800" dirty="0" smtClean="0">
                <a:solidFill>
                  <a:srgbClr val="FF0000"/>
                </a:solidFill>
                <a:sym typeface="Wingdings" pitchFamily="2" charset="2"/>
              </a:rPr>
              <a:t>scetticismo</a:t>
            </a:r>
            <a:endParaRPr lang="it-IT" sz="28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620688"/>
            <a:ext cx="7344816" cy="5078313"/>
          </a:xfrm>
          <a:prstGeom prst="rect">
            <a:avLst/>
          </a:prstGeom>
        </p:spPr>
        <p:txBody>
          <a:bodyPr wrap="square">
            <a:spAutoFit/>
          </a:bodyPr>
          <a:lstStyle/>
          <a:p>
            <a:pPr algn="just"/>
            <a:r>
              <a:rPr lang="it-IT" dirty="0" smtClean="0"/>
              <a:t>Gli altri formano l’uomo; io lo racconto e ne rappresento uno in particolare assai mal fatto, e il quale, se avessi da modellare nuovamente, farei invero diverso da quel che è. Oramai, è fatto. Ora, le linee del mio ritratto non si disperdono, benché cambino e si diversifichino. Il mondo non è che un movimento continuo. Ogni cosa vi si muove senza tregua: la terra, le rocce del Caucaso, le piramidi d’Egitto, e del movimento pubblico e del proprio. La stessa costanza altro non è che un movimento più languido. Non posso assicurare il mio oggetto. Se ne va fosco e barcollante, di una ebbrezza naturale. Lo colgo in questo punto, come si presenta, nell'istante in cui me ne interesso. Non dipingo l’essere. Dipingo il passaggio […]. È un controllo di diversi e mutevoli avvenimenti cangianti e d'immaginazioni irrisolte e, quando capita, contrarie; […]. Tant’è che mi contraddico talvolta, ma la verità […] non la contraddico affatto. Se la mia anima potesse essere ferma, non mi saggerei, mi risolverei; è sempre in formazione e in prova</a:t>
            </a:r>
            <a:endParaRPr lang="it-IT" sz="4000" b="1" dirty="0"/>
          </a:p>
        </p:txBody>
      </p:sp>
      <p:sp>
        <p:nvSpPr>
          <p:cNvPr id="3" name="Rettangolo 2"/>
          <p:cNvSpPr/>
          <p:nvPr/>
        </p:nvSpPr>
        <p:spPr>
          <a:xfrm>
            <a:off x="323528" y="260648"/>
            <a:ext cx="486030" cy="707886"/>
          </a:xfrm>
          <a:prstGeom prst="rect">
            <a:avLst/>
          </a:prstGeom>
        </p:spPr>
        <p:txBody>
          <a:bodyPr wrap="none">
            <a:spAutoFit/>
          </a:bodyPr>
          <a:lstStyle/>
          <a:p>
            <a:r>
              <a:rPr lang="it-IT" sz="4000" b="1" dirty="0" smtClean="0"/>
              <a:t>“</a:t>
            </a:r>
            <a:endParaRPr lang="it-IT" sz="4000" dirty="0"/>
          </a:p>
        </p:txBody>
      </p:sp>
      <p:sp>
        <p:nvSpPr>
          <p:cNvPr id="4" name="Rettangolo 3"/>
          <p:cNvSpPr/>
          <p:nvPr/>
        </p:nvSpPr>
        <p:spPr>
          <a:xfrm>
            <a:off x="8388424" y="5517232"/>
            <a:ext cx="486030" cy="707886"/>
          </a:xfrm>
          <a:prstGeom prst="rect">
            <a:avLst/>
          </a:prstGeom>
        </p:spPr>
        <p:txBody>
          <a:bodyPr wrap="none">
            <a:spAutoFit/>
          </a:bodyPr>
          <a:lstStyle/>
          <a:p>
            <a:r>
              <a:rPr lang="it-IT" sz="4000" b="1" dirty="0" smtClean="0"/>
              <a:t>”</a:t>
            </a:r>
            <a:endParaRPr lang="it-IT" sz="4000" dirty="0"/>
          </a:p>
        </p:txBody>
      </p:sp>
    </p:spTree>
  </p:cSld>
  <p:clrMapOvr>
    <a:masterClrMapping/>
  </p:clrMapOvr>
</p:sld>
</file>

<file path=ppt/theme/theme1.xml><?xml version="1.0" encoding="utf-8"?>
<a:theme xmlns:a="http://schemas.openxmlformats.org/drawingml/2006/main" name="Tema di Office">
  <a:themeElements>
    <a:clrScheme name="Personalizzato 19">
      <a:dk1>
        <a:srgbClr val="FFFFFF"/>
      </a:dk1>
      <a:lt1>
        <a:srgbClr val="000000"/>
      </a:lt1>
      <a:dk2>
        <a:srgbClr val="000000"/>
      </a:dk2>
      <a:lt2>
        <a:srgbClr val="000000"/>
      </a:lt2>
      <a:accent1>
        <a:srgbClr val="94B6D2"/>
      </a:accent1>
      <a:accent2>
        <a:srgbClr val="FAD372"/>
      </a:accent2>
      <a:accent3>
        <a:srgbClr val="A5AB81"/>
      </a:accent3>
      <a:accent4>
        <a:srgbClr val="D8B25C"/>
      </a:accent4>
      <a:accent5>
        <a:srgbClr val="7BA79D"/>
      </a:accent5>
      <a:accent6>
        <a:srgbClr val="968C8C"/>
      </a:accent6>
      <a:hlink>
        <a:srgbClr val="F7B615"/>
      </a:hlink>
      <a:folHlink>
        <a:srgbClr val="B85B2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1945</Words>
  <Application>Microsoft Office PowerPoint</Application>
  <PresentationFormat>Presentazione su schermo (4:3)</PresentationFormat>
  <Paragraphs>115</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Michel de Montaigne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 de Montaigne</dc:title>
  <dc:creator>Simone</dc:creator>
  <cp:lastModifiedBy>simone.dell@libero.it</cp:lastModifiedBy>
  <cp:revision>15</cp:revision>
  <dcterms:created xsi:type="dcterms:W3CDTF">2018-11-04T17:20:13Z</dcterms:created>
  <dcterms:modified xsi:type="dcterms:W3CDTF">2021-11-25T09:28:04Z</dcterms:modified>
</cp:coreProperties>
</file>